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2" r:id="rId6"/>
    <p:sldId id="283" r:id="rId7"/>
    <p:sldId id="258" r:id="rId8"/>
    <p:sldId id="259" r:id="rId9"/>
    <p:sldId id="260" r:id="rId10"/>
    <p:sldId id="261" r:id="rId11"/>
    <p:sldId id="262" r:id="rId12"/>
    <p:sldId id="263" r:id="rId13"/>
    <p:sldId id="284" r:id="rId14"/>
    <p:sldId id="285" r:id="rId15"/>
    <p:sldId id="286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87" r:id="rId26"/>
    <p:sldId id="288" r:id="rId27"/>
    <p:sldId id="289" r:id="rId28"/>
    <p:sldId id="290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0.xml"/><Relationship Id="rId8" Type="http://schemas.openxmlformats.org/officeDocument/2006/relationships/slide" Target="../slides/slide18.xml"/><Relationship Id="rId7" Type="http://schemas.openxmlformats.org/officeDocument/2006/relationships/slide" Target="../slides/slide16.xml"/><Relationship Id="rId6" Type="http://schemas.openxmlformats.org/officeDocument/2006/relationships/slide" Target="../slides/slide14.xml"/><Relationship Id="rId5" Type="http://schemas.openxmlformats.org/officeDocument/2006/relationships/slide" Target="../slides/slide8.xml"/><Relationship Id="rId4" Type="http://schemas.openxmlformats.org/officeDocument/2006/relationships/slide" Target="../slides/slide7.xml"/><Relationship Id="rId3" Type="http://schemas.openxmlformats.org/officeDocument/2006/relationships/slide" Target="../slides/slide5.xml"/><Relationship Id="rId2" Type="http://schemas.openxmlformats.org/officeDocument/2006/relationships/image" Target="../media/image4.jpeg"/><Relationship Id="rId13" Type="http://schemas.openxmlformats.org/officeDocument/2006/relationships/slide" Target="../slides/slide33.xml"/><Relationship Id="rId12" Type="http://schemas.openxmlformats.org/officeDocument/2006/relationships/slide" Target="../slides/slide32.xml"/><Relationship Id="rId11" Type="http://schemas.openxmlformats.org/officeDocument/2006/relationships/slide" Target="../slides/slide30.xml"/><Relationship Id="rId10" Type="http://schemas.openxmlformats.org/officeDocument/2006/relationships/slide" Target="../slides/slide2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e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8bdb0e68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1aacd7a65&amp;cid=1aacd7a65&amp;vtp=1">
            <a:hlinkClick r:id="rId3" action="ppaction://hlinksldjump"/>
          </p:cNvPr>
          <p:cNvSpPr/>
          <p:nvPr/>
        </p:nvSpPr>
        <p:spPr>
          <a:xfrm>
            <a:off x="292608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0ddf34a1c&amp;cid=0ddf34a1c&amp;vtp=1">
            <a:hlinkClick r:id="rId4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e09e29cda&amp;cid=e09e29cda&amp;vtp=1">
            <a:hlinkClick r:id="rId5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a26a876ba&amp;cid=a26a876ba&amp;vtp=1">
            <a:hlinkClick r:id="rId6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6c62b2eb2&amp;cid=6c62b2eb2&amp;vtp=1">
            <a:hlinkClick r:id="rId7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1ebef2b64&amp;cid=1ebef2b64&amp;vtp=1">
            <a:hlinkClick r:id="rId8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1c47142cf&amp;cid=1c47142cf&amp;vtp=1">
            <a:hlinkClick r:id="rId9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8aa6c2765&amp;cid=8aa6c2765&amp;vtp=1">
            <a:hlinkClick r:id="rId10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fe8be2f5c&amp;cid=fe8be2f5c&amp;vtp=1">
            <a:hlinkClick r:id="rId11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f8fd1aa3d&amp;cid=f8fd1aa3d&amp;vtp=1">
            <a:hlinkClick r:id="rId12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89e5db026&amp;cid=89e5db026&amp;vtp=1">
            <a:hlinkClick r:id="rId13" action="ppaction://hlinksldjump"/>
          </p:cNvPr>
          <p:cNvSpPr/>
          <p:nvPr/>
        </p:nvSpPr>
        <p:spPr>
          <a:xfrm>
            <a:off x="868680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8bdb0e682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8bdb0e682.fixed?color=0,173,163&amp;vtp=1&amp;bbb=1&amp;h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8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课时评价作业（二十一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4000" b="1" i="0" dirty="0" smtClean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自己之歌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（节选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algn="ctr" latinLnBrk="1">
                  <a:lnSpc>
                    <a:spcPts val="4800"/>
                  </a:lnSpc>
                </a:pPr>
                <a:r>
                  <a:rPr lang="en-US" altLang="zh-CN" sz="4000" b="1" i="0" smtClean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树和天空</a:t>
                </a:r>
                <a:endParaRPr lang="en-US" altLang="zh-CN" sz="4000" dirty="0"/>
              </a:p>
            </p:txBody>
          </p:sp>
        </mc:Choice>
        <mc:Fallback>
          <p:sp>
            <p:nvSpPr>
              <p:cNvPr id="3" name="C_1_BD#8bdb0e682.fixed?color=0,173,163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3499" r="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2bdc7045?pid=8bdb0e682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10_1#adba4d918?pid=d2bdc7045&amp;color=0,0,0&amp;vtp=1&amp;bbb=1"/>
              <p:cNvSpPr/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阅读下面的诗歌，完成题目。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啊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，船长！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我的船长</a:t>
                </a: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［注］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惠特曼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船长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!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我的船长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!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可怕的航程已完成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;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这船历尽风险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企求的目标已达成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港口在望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钟声响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人们在欢欣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千万双眼睛注视着船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——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平稳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勇敢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坚定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3" name="QM_3_BD.10_1#adba4d918?pid=d2bdc704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blipFill rotWithShape="1">
                <a:blip r:embed="rId1"/>
                <a:stretch>
                  <a:fillRect l="-5" t="-7" r="2" b="-141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adba4d918?pid=d2bdc7045&amp;color=0,0,0&amp;vtp=1&amp;bb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但是痛心啊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痛心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痛心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瞧一滴滴鲜红的血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甲板上躺着我的船长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他倒下去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冰冷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船长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我的船长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起来吧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倾听钟声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起来吧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号角为您长鸣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旌旗为您高悬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迎着您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多少花束花圈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候着您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千万人蜂拥岸边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他们向您高呼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拥来挤去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仰起殷切的脸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船长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亲爱的父亲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algn="ctr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adba4d918?pid=d2bdc7045&amp;color=0,0,0&amp;vtp=1&amp;bb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我的手臂托着您的头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莫非是一场梦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在甲板上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您倒下去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冰冷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我的船长不作声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嘴唇惨白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毫不动弹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我的父亲没感到我的手臂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没有脉搏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没有遗言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船舶抛锚停下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平安抵达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航程终了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历经艰险返航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夺得胜利目标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岸上钟声齐鸣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人们一片欢腾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我在甲板上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在船长身旁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adba4d918?pid=d2bdc7045&amp;color=0,0,0&amp;vtp=1&amp;bb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心悲切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步履沉重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因为他倒下去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冰冷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本诗是惠特曼为悼念林肯总统而写的。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a26a876ba?pid=adba4d918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下列对这首诗歌相关内容的理解，不正确的一项是（3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2_1#a26a876ba.bracket?pid=adba4d918&amp;color=0,0,0&amp;vpa=3&amp;vtp=1"/>
          <p:cNvSpPr/>
          <p:nvPr/>
        </p:nvSpPr>
        <p:spPr>
          <a:xfrm>
            <a:off x="104019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11_2#a26a876ba.choices?pid=adba4d918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诗人称林肯为“我的船长”，是因为林肯有在船上当船长的经历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诗人是当时林肯手下的船员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在航船到达港口时，船长却倒下了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具体可感地表现了诗歌的悲壮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诗人称林肯为“亲爱的父亲”，把他当作最亲近的人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这比只称林肯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为船长感情更进一步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每一节的末尾都写“冰冷，永别”，人们无法接受这个事实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但又不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得不接受这个事实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，在反复的咏叹中加剧了悲剧气氛。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3_1#a26a876ba?pid=adba4d918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A项，“是因为林肯有在船上当船长的经历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而诗人是当时林肯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手下的船员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”错误。诗人直称林肯为“我的船长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表达了诗人对林肯总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统的亲切爱戴之情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4_1#6c62b2eb2?pid=adba4d918&amp;color=0,0,0&amp;vtp=1&amp;bt=1&amp;bbb=1&amp;h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900"/>
              </a:lnSpc>
            </a:pPr>
            <a:r>
              <a:rPr lang="en-US" altLang="zh-CN" sz="275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下列对这首诗歌艺术特色的分析和鉴赏，不正确的一项是（3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 (</a:t>
            </a:r>
            <a:r>
              <a:rPr lang="en-US" altLang="zh-CN" sz="275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5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750" dirty="0"/>
          </a:p>
        </p:txBody>
      </p:sp>
      <p:sp>
        <p:nvSpPr>
          <p:cNvPr id="3" name="QC_4_AN.15_1#6c62b2eb2.bracket?pid=adba4d918&amp;color=0,0,0&amp;vpa=4&amp;vtp=1"/>
          <p:cNvSpPr/>
          <p:nvPr/>
        </p:nvSpPr>
        <p:spPr>
          <a:xfrm>
            <a:off x="11194923" y="420307"/>
            <a:ext cx="487363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75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750" dirty="0"/>
          </a:p>
        </p:txBody>
      </p:sp>
      <p:sp>
        <p:nvSpPr>
          <p:cNvPr id="4" name="QC_4_BD.14_2#6c62b2eb2.choices?pid=adba4d918&amp;color=0,0,0&amp;vtp=1&amp;bbb=1&amp;hb=1"/>
          <p:cNvSpPr/>
          <p:nvPr/>
        </p:nvSpPr>
        <p:spPr>
          <a:xfrm>
            <a:off x="612648" y="985277"/>
            <a:ext cx="10963656" cy="457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75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诗人用航船战胜惊涛骇浪到达港口象征林肯领导的南北战争的胜利</a:t>
            </a:r>
            <a:endParaRPr lang="en-US" altLang="zh-CN" sz="275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结束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，以领航的船长象征伟大的林肯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这样构思有利于形象地表现人物</a:t>
            </a:r>
            <a:endParaRPr lang="en-US" altLang="zh-CN" sz="275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的伟大崇高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750" dirty="0"/>
          </a:p>
          <a:p>
            <a:pPr latinLnBrk="1">
              <a:lnSpc>
                <a:spcPts val="4000"/>
              </a:lnSpc>
            </a:pP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7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诗人运用了比喻和排比的修辞手法，把美国比作一艘航船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把林肯</a:t>
            </a:r>
            <a:endParaRPr lang="en-US" altLang="zh-CN" sz="275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比作船长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，把维护国家统一和领导南北战争比作一段可怕的航程。</a:t>
            </a:r>
            <a:endParaRPr lang="en-US" altLang="zh-CN" sz="2750" dirty="0"/>
          </a:p>
          <a:p>
            <a:pPr latinLnBrk="1">
              <a:lnSpc>
                <a:spcPts val="4000"/>
              </a:lnSpc>
            </a:pP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7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在第二节中，反复出现的“您”表现出诗人的极度悲伤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他既为胜利而</a:t>
            </a:r>
            <a:endParaRPr lang="en-US" altLang="zh-CN" sz="275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欢呼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，又为船长的倒下而悲痛，时而叙述，时而呼告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喊出了自己的悲伤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750" dirty="0"/>
          </a:p>
          <a:p>
            <a:pPr latinLnBrk="1">
              <a:lnSpc>
                <a:spcPts val="4000"/>
              </a:lnSpc>
            </a:pP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7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第一、三节运用第三人称，而第二节运用第二人称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在人称的转换</a:t>
            </a:r>
            <a:endParaRPr lang="en-US" altLang="zh-CN" sz="275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，诗人纵情地倾吐了自己对领袖的崇敬怀念之情。</a:t>
            </a:r>
            <a:endParaRPr lang="en-US" altLang="zh-CN" sz="27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6_1#6c62b2eb2?pid=adba4d918&amp;color=0,0,0&amp;mp=1&amp;vtp=1&amp;bt=1&amp;bbb=1"/>
          <p:cNvSpPr/>
          <p:nvPr/>
        </p:nvSpPr>
        <p:spPr>
          <a:xfrm>
            <a:off x="612648" y="468000"/>
            <a:ext cx="10963656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B项，本诗没有运用排比的修辞手法。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3_1#1ebef2b64?sp=1&amp;pid=adba4d918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这首诗歌突出的写作手法是什么？有什么作用？（4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4_1#1ebef2b64?sp=1&amp;pid=adba4d918&amp;color=0,0,0&amp;vtp=1&amp;bt=1&amp;bbb=1&amp;hb=1&amp;hla=1"/>
          <p:cNvSpPr/>
          <p:nvPr/>
        </p:nvSpPr>
        <p:spPr>
          <a:xfrm>
            <a:off x="612648" y="109538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运用对比。在航船即将到达港口、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万众欢腾庆祝胜利的时刻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为搏击风浪而顽强奋斗的船长却倒下了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。②这种场面的对比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在情感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上引起强烈的反差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突出了诗人心中那种悲痛欲绝的感受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8_1#1ebef2b64?pid=adba4d918&amp;color=0,0,0&amp;vtp=1&amp;bt=1&amp;bbb=1&amp;hb=1"/>
          <p:cNvSpPr/>
          <p:nvPr/>
        </p:nvSpPr>
        <p:spPr>
          <a:xfrm>
            <a:off x="612648" y="468000"/>
            <a:ext cx="10963656" cy="572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这首诗突出的写作手法是对比。第一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二节的前半部分写港口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里的人群在欢呼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，“千万双眼睛注视着船”“号角为您长鸣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旌旗为您高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”“迎着您，多少花束花圈”，表现了广大人民对林肯的爱戴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拥护和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敬仰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。但这两节的后半部分，却一下子跌入沉痛悲伤的气氛之中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人从震惊中醒来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，悲伤涌上他的心头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但是他在感情上不能接受这样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的现实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，他不肯相信船长已经死去，他呼唤“亲爱的父亲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他用手臂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把船长的头托起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，他宁肯相信这是一场梦。在第三节中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诗人不得不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接受这惨痛的现实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，他不得不承认船长已经感觉不到自己的手臂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“没有脉搏，没有遗言”。在航船即将到达港口的时刻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为搏击风浪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而顽强奋斗的船长却倒下了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。这种场面的对比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在情感上引起强烈的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，也更能使人体会到诗人心中的那种悲痛欲绝的感受。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4568b1cb?pid=8bdb0e682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0a15cd3d7?pid=44568b1cb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他是一个木匠的儿子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但他狂热地喜爱诗歌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他的第一本诗集印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但很可惜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一本都没卖掉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他只好把这些诗集全都送了人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当时已功成名就的美国著名诗人朗费罗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洛威尔等人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对这本小册子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根本不屑一顾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大诗人惠蒂埃也对它嗤之以鼻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因为在他们眼中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个木匠的儿子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根本就不配写诗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方方面面的冷落和骂声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像寒冬的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北风一样袭来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他的心顿时冻成了冰块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3_1#1c47142cf?sp=1&amp;pid=adba4d918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他的“嘴唇惨白，毫不动弹”“倒下去，冰冷，永别”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等描写用意何在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4_1#1c47142cf?sp=1&amp;pid=adba4d918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这些描写是为了突出林肯死得悲壮。②胜利的钟声响起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带领人们战胜惊涛骇浪的船长却死了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，营造了悲痛的气氛。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表明了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诗人对领袖的崇敬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、怀念之情。（每点2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0_1#1c47142cf?pid=adba4d918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“嘴唇惨白，毫不动弹”等描写展现了林肯死去的残酷现实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后面的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“没有脉搏，没有遗言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共同表达了诗人不愿相信却又不得不相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信的痛苦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，强调了林肯之死的突然；而“倒下去，冰冷，永别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等相似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语句在诗歌中反复出现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表达了林肯死得悲壮以及诗人的无比痛心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尤其是这只大船在船长的指引下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，“可怕的航程已完成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在已经取得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了胜利的欢乐时刻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，船长却突然死去，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这种对比营造了悲痛的气氛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同时表明了诗人对领袖的崇敬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、怀念之情。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3_BD.21_1#7d461355c?pid=d2bdc7045&amp;color=0,0,0&amp;vtp=1&amp;bt=1&amp;bbb=1"/>
              <p:cNvSpPr/>
              <p:nvPr/>
            </p:nvSpPr>
            <p:spPr>
              <a:xfrm>
                <a:off x="612648" y="466344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阅读下面的诗歌，完成题目。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被遗忘的船长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［注］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特朗斯特罗姆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我们有许多影子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我走在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九月夜晚的回家路上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，Y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从躺了四十年的坟墓里走出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与我结伴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起初他空如虚影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只是个名字</a:t>
                </a:r>
                <a:endParaRPr lang="en-US" altLang="zh-CN" sz="2800" dirty="0"/>
              </a:p>
              <a:p>
                <a:pPr algn="ctr"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QM_3_BD.21_1#7d461355c?pid=d2bdc704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t="-5" r="2" b="-123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1_1#7d461355c?pid=d2bdc7045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但他的思想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比时间走得快</a:t>
            </a:r>
            <a:endParaRPr lang="en-US" altLang="zh-CN" sz="2800" dirty="0"/>
          </a:p>
        </p:txBody>
      </p:sp>
      <p:sp>
        <p:nvSpPr>
          <p:cNvPr id="3" name="QM_3_BD.21_2#7d461355c?pid=d2bdc7045&amp;color=0,0,0&amp;vtp=1&amp;bbb=1"/>
          <p:cNvSpPr/>
          <p:nvPr/>
        </p:nvSpPr>
        <p:spPr>
          <a:xfrm>
            <a:off x="612648" y="180347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并追上了我们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我把他的眼睛放在我的眼睛里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于是看到战争的海洋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他驾驶的最后的那条船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在我们的脚底下生长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前前后后爬动着大西洋的船队</a:t>
            </a:r>
            <a:endParaRPr lang="en-US" altLang="zh-CN" sz="2800" dirty="0"/>
          </a:p>
          <a:p>
            <a:pPr algn="ctr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1_2#7d461355c?pid=d2bdc7045&amp;color=0,0,0&amp;vtp=1&amp;bb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有的将幸存下去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有的被打上了记号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看不见的记号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失眠的昼夜竞相交替</a:t>
            </a:r>
            <a:endParaRPr lang="en-US" altLang="zh-CN" sz="2800" dirty="0"/>
          </a:p>
        </p:txBody>
      </p:sp>
      <p:sp>
        <p:nvSpPr>
          <p:cNvPr id="3" name="QM_3_BD.21_3#7d461355c?pid=d2bdc7045&amp;color=0,0,0&amp;vtp=1&amp;bbb=1"/>
          <p:cNvSpPr/>
          <p:nvPr/>
        </p:nvSpPr>
        <p:spPr>
          <a:xfrm>
            <a:off x="612648" y="309379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但与他无关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救生衣穿在油布大衣下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他没有回家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一阵内心的哭泣</a:t>
            </a:r>
            <a:endParaRPr lang="en-US" altLang="zh-CN" sz="2800" dirty="0"/>
          </a:p>
          <a:p>
            <a:pPr algn="ctr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1_3#7d461355c?pid=d2bdc7045&amp;color=0,0,0&amp;vtp=1&amp;bb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让他的血在加的夫的一家医院流尽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他终于躺下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变成地平线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时速十一迈的船队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1940！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世界史在这里结束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轰炸机悬挂在空中</a:t>
            </a:r>
            <a:endParaRPr lang="en-US" altLang="zh-CN" sz="2800" dirty="0"/>
          </a:p>
        </p:txBody>
      </p:sp>
      <p:sp>
        <p:nvSpPr>
          <p:cNvPr id="3" name="QM_3_BD.21_4#7d461355c?pid=d2bdc7045&amp;color=0,0,0&amp;vtp=1&amp;bbb=1"/>
          <p:cNvSpPr/>
          <p:nvPr/>
        </p:nvSpPr>
        <p:spPr>
          <a:xfrm>
            <a:off x="612648" y="437141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石南的野地开花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一张世纪初的照片展示一道海岸</a:t>
            </a:r>
            <a:endParaRPr lang="en-US" altLang="zh-CN" sz="2800" dirty="0"/>
          </a:p>
          <a:p>
            <a:pPr algn="ctr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1_4#7d461355c?pid=d2bdc7045&amp;color=0,0,0&amp;vtp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六个穿盛装的男孩站在那里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他们手捧帆船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多么严肃的表情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对他们中的一些人船变成了生死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而描述死者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也仅仅是游戏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因将到的东西而变得沉重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1_5#7d461355c?pid=d2bdc7045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］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本诗描写的是二战时期发生在欧洲北海靠近英国一侧的一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场海战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，准确地说，是德国空军对一支盟军运输船队发动的空袭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Y为船长而非舰长，表明他是一名盟军运输船船长。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8aa6c2765?pid=7d461355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下列对本诗相关内容的理解，不正确的一项是（3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3_1#8aa6c2765.bracket?pid=7d461355c&amp;color=0,0,0&amp;vpa=5&amp;vtp=1"/>
          <p:cNvSpPr/>
          <p:nvPr/>
        </p:nvSpPr>
        <p:spPr>
          <a:xfrm>
            <a:off x="95256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22_2#8aa6c2765.choices?pid=7d461355c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“我们有许多影子”中的“我们”指孤独存在的集合，“许多影子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每一个个体所对应的虚无的世界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“他空如虚影，只是个名字”，诗人借此表明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并不是指向某个具体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真实的人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，Y可以指向任意一个军人。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“失眠的昼夜竞相交替”“内心的哭泣”写的是遭遇空袭后，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船长重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伤垂死时的无意识状态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“他终于躺下/变成地平线”“再见，时速十一迈的船队！再见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1940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从这几句诗中可以看出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Y船长的生命结束于1940年。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4_1#8aa6c2765?pid=7d461355c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B项，“Y可以指向任意一个军人”理解错误。在这首诗中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可以通过很多信息看出这场战争是有具体背景的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，比如“再见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时速十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一迈的船队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！再见1940！”“对他们中的一些人船变成了生死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到的东西而变得沉重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”，再结合注释可以看出战争发生在二战时期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“Y”指向的是在二战期间牺牲的军人。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0a15cd3d7?pid=44568b1cb&amp;color=0,0,0&amp;vtp=1&amp;bbb=1&amp;hb=1"/>
          <p:cNvSpPr/>
          <p:nvPr/>
        </p:nvSpPr>
        <p:spPr>
          <a:xfrm>
            <a:off x="612648" y="468000"/>
            <a:ext cx="10963656" cy="585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就在他几近绝望时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意外地收到了一位诗人的回信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那人对他的诗集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大加赞扬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我认为它是美国至今所能贡献的最了不起的聪明才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智的菁华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这真诚的夸奖和赞誉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使他犹如在濒死的边缘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看到了希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望的曙光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他从此坚定了自己写诗的信念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多年后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他成为美国甚至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全世界公认的伟大诗人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他唯一的诗集也成了美国乃至人类诗歌史上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的经典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他就是惠特曼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那部诗集的名字叫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草叶集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而当年那位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写信对他予以赞美和鼓励的诗人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就是当时美国文坛的名宿爱默生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凡俗的我们在这个世界上行走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受到别人的非议和冷落是不可避免的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但我们千万不能被批评的唾沫淹没向上的渴望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被冷漠的眼神封锁萌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fe8be2f5c?pid=7d461355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下列对本诗艺术特色的分析和鉴赏，不正确的一项是（3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6_1#fe8be2f5c.bracket?pid=7d461355c&amp;color=0,0,0&amp;vpa=6&amp;vtp=1"/>
          <p:cNvSpPr/>
          <p:nvPr/>
        </p:nvSpPr>
        <p:spPr>
          <a:xfrm>
            <a:off x="10579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25_2#fe8be2f5c.choices?pid=7d461355c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“前前后后爬动着大西洋的船队”运用拟物的手法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将船队比作爬行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的动物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，写出了船队行进的缓慢。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诗中说船长“躺下”“变成地平线”，这种写法与陶渊明的“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托体同山阿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有异曲同工之妙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“轰炸机悬挂在空中/石南的野地开花”，倒叙交代了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船长眼中最后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的画面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诗歌倒数第二节写了Y船长小时候的纯真理想，这与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船长的牺牲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形成对比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，突出了战争与死亡的残酷。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7_1#fe8be2f5c?pid=7d461355c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C项，“倒叙”错误。应为“插叙”。本诗先写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船长已死在加的夫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的一家医院里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再写船长遭遇空袭后眼中看到的最后一幅画面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轰炸机悬挂在空中/石南的野地开花），属于“插叙”。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3_1#f8fd1aa3d?sp=1&amp;pid=7d461355c&amp;color=0,0,0&amp;vtp=1&amp;bt=1&amp;bbb=1&amp;hb=1&amp;hltap=1"/>
          <p:cNvSpPr/>
          <p:nvPr/>
        </p:nvSpPr>
        <p:spPr>
          <a:xfrm>
            <a:off x="612648" y="468000"/>
            <a:ext cx="10963656" cy="381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第三节中，诗人说“我把他的眼睛放在我的眼睛里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那么诗歌的叙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述视角发生变化了吗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？请简要分析。（4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35_1#f8fd1aa3d?pid=7d461355c&amp;color=0,0,0&amp;vtp=1&amp;bbb=1&amp;hb=1"/>
          <p:cNvSpPr/>
          <p:nvPr/>
        </p:nvSpPr>
        <p:spPr>
          <a:xfrm>
            <a:off x="612648" y="4321254"/>
            <a:ext cx="10963656" cy="190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这句诗是指“我”借助Y船长的眼睛叙述看到的景象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也就是他亲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身经历的一切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。但这又是“我”在替“他”回忆叙述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所以叙述视角还是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我”。</a:t>
            </a:r>
            <a:endParaRPr lang="en-US" altLang="zh-CN" sz="2800" dirty="0"/>
          </a:p>
        </p:txBody>
      </p:sp>
      <p:sp>
        <p:nvSpPr>
          <p:cNvPr id="4" name="QB_4_AN.34_1#f8fd1aa3d?sp=1&amp;pid=7d461355c&amp;color=0,0,0&amp;vtp=1&amp;bt=1&amp;bbb=1&amp;hb=1&amp;hla=1"/>
          <p:cNvSpPr/>
          <p:nvPr/>
        </p:nvSpPr>
        <p:spPr>
          <a:xfrm>
            <a:off x="612648" y="1718443"/>
            <a:ext cx="10963656" cy="254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没有发生变化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。（1分）诗人通过“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把他的眼睛放在我的眼睛里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穿越时空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，进入了Y船长的世界，看到了他死前的遭遇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但因为是将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他的眼睛放在我的眼睛里”，故主要叙述视角还是“我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是诗人在代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Y船长回忆叙述当年的情景。（3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3_1#89e5db026?sp=1&amp;pid=7d461355c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如何理解诗句“而描述死者/也仅仅是游戏/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因将到的东西而变得沉重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4_1#89e5db026?sp=1&amp;pid=7d461355c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、谈及他人之死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对于创作此诗的特朗斯特罗姆和读者来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，固然轻巧，然而死亡是没有人能够回避的“将到的东西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它如此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沉重”，是每个个体都必须面对的。（6分，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理解正确即可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1_1#89e5db026?pid=7d461355c&amp;color=0,0,0&amp;mp=1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本诗写“我”通过Y船长的眼睛，看到他遭遇空袭，流尽了血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在加的夫的一家医院里的故事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对于诗人特朗斯特罗姆和读者来说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描述这个故事是轻而易举的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，因此诗人说“而描述死者/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也仅仅是游戏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“死亡”本身是每个人都必须面对的“将到的东西”，它无比沉重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此诗人又说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“因将到的东西而变得沉重”。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0a15cd3d7?pid=44568b1cb&amp;color=0,0,0&amp;vtp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动的激情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因为我们有理由相信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即使黑暗无边无际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但总有一盏灯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火能为你点燃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为你驱散心灵上的阴霾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给你温暖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给你慰藉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给你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信心和勇气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哪怕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那仅仅是一点微光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u="wavy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_1#1aacd7a65?pid=0a15cd3d7&amp;color=0,0,0&amp;vtp=1&amp;bt=1&amp;bbb=1&amp;hb=1"/>
          <p:cNvSpPr/>
          <p:nvPr/>
        </p:nvSpPr>
        <p:spPr>
          <a:xfrm>
            <a:off x="612648" y="468000"/>
            <a:ext cx="10963656" cy="127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下列各句中的分号和文中“不屑一顾”之后的分号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作用相同的一项是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_1#1aacd7a65.bracket?pid=0a15cd3d7&amp;color=0,0,0&amp;vpa=1&amp;vtp=1"/>
          <p:cNvSpPr/>
          <p:nvPr/>
        </p:nvSpPr>
        <p:spPr>
          <a:xfrm>
            <a:off x="2134267" y="1110747"/>
            <a:ext cx="5159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2_2#1aacd7a65.choices?pid=0a15cd3d7&amp;color=0,0,0&amp;vtp=1&amp;bbb=1&amp;hb=1"/>
          <p:cNvSpPr/>
          <p:nvPr/>
        </p:nvSpPr>
        <p:spPr>
          <a:xfrm>
            <a:off x="612648" y="1781254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清早，我同晨风一道将光明欢迎；傍晚，我又与群鸟一起为它送行。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还有一种意见认为，爱国主义有四种特点：①时代性；②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阶级性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民族性；④包容性。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不管一个人如何伟大，也总是生活在一定的环境和条件下；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个人的见解总难免带有某种局限性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他想把店铺撑下去；但是除自己以外，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他不让任何人碰他的靴子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他接了一份订货后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，要费好长时间去做它。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_1#1aacd7a65?pid=0a15cd3d7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A项中的分号和文中“不屑一顾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之后的分号都表示并列关系的多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重复句之间的停顿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。B项，用于分项列举的各项之间。C项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表示因果关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系的多重复句之间的停顿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。D项，表示转折关系的多重复句之间的停顿。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_1#0ddf34a1c?sp=1&amp;pid=0a15cd3d7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文中画横线的句子运用了什么修辞手法？试分析其表达效果。（3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</a:t>
            </a:r>
            <a:endParaRPr lang="en-US" altLang="zh-CN" sz="2800" dirty="0"/>
          </a:p>
        </p:txBody>
      </p:sp>
      <p:sp>
        <p:nvSpPr>
          <p:cNvPr id="3" name="QB_4_AN.6_1#0ddf34a1c.blank?pid=0a15cd3d7&amp;color=0,0,0&amp;vpa=2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运用了比喻的修辞手法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生动形象地写出了当时惠特曼受冷落的程度之重和极度绝望的心情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</p:txBody>
      </p:sp>
      <p:sp>
        <p:nvSpPr>
          <p:cNvPr id="4" name="QB_4_AS.7_1#0ddf34a1c?pid=0a15cd3d7&amp;color=0,0,0&amp;vtp=1&amp;bbb=1&amp;hb=1"/>
          <p:cNvSpPr/>
          <p:nvPr/>
        </p:nvSpPr>
        <p:spPr>
          <a:xfrm>
            <a:off x="612648" y="24543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运用了比喻的修辞手法，把“方方面面的冷落和骂声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形象地比作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寒冬的北风”，说明当时的人们对惠特曼及其诗作不仅不认可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反而冷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嘲热讽的程度之重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；“顿时冻成了冰块”表现出惠特曼绝望至极的心情。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3_1#e09e29cda?sp=1&amp;pid=0a15cd3d7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文中画波浪线的句子可改写成“那一点微光给你温暖和慰藉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给你信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心和勇气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”，和原句相比哪个表达效果更好？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试从句式的角度加以分析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4_1#e09e29cda?sp=1&amp;pid=0a15cd3d7&amp;color=0,0,0&amp;vtp=1&amp;bt=1&amp;bbb=1&amp;hb=1&amp;hla=1"/>
          <p:cNvSpPr/>
          <p:nvPr/>
        </p:nvSpPr>
        <p:spPr>
          <a:xfrm>
            <a:off x="612648" y="237554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原句的表达效果更好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原句先用排比句式表达了希望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的语气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，再用让步性的句子加以补充，感情强烈。（2分）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改后的句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子只是一般句式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，表达的感情没有原句强烈，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效果不如原句好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9_1#e09e29cda?pid=0a15cd3d7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原句中的“给你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，给你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，给你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运用了排比的修辞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，增强了气势。从情感的表达上来看，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更能表达出希望的语气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哪怕，那仅仅是一点微光”运用让步性的句子加以补充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感情更加强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。而改写后的句子只是一个简单的陈述句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表达的感情没有原句强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，效果不如原句好。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6049</Words>
  <Application>WPS 演示</Application>
  <PresentationFormat>宽屏</PresentationFormat>
  <Paragraphs>311</Paragraphs>
  <Slides>34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7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2025-04-01T08:47:00Z</dcterms:created>
  <dcterms:modified xsi:type="dcterms:W3CDTF">2025-09-02T09:35:34Z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DD356ECF1BBE48E3B12D1C3A43DF3056_12</vt:lpwstr>
  </property>
  <property fmtid="{D5CDD505-2E9C-101B-9397-08002B2CF9AE}" pid="3" name="KSOProductBuildVer">
    <vt:lpwstr>2052-12.1.0.22529</vt:lpwstr>
  </property>
</Properties>
</file>